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customXml" Target="../customXml/item2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85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A5B15-9F3E-4244-B403-47442BCA3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Phenomenon of Psychological Influence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B98FB5-516D-41B0-BDFE-0A9679953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Lecture 1</a:t>
            </a:r>
            <a:endParaRPr lang="ru-RU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7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32FAD42-DC9E-463C-B199-24390539ED1F}"/>
              </a:ext>
            </a:extLst>
          </p:cNvPr>
          <p:cNvSpPr/>
          <p:nvPr/>
        </p:nvSpPr>
        <p:spPr>
          <a:xfrm>
            <a:off x="1154097" y="683582"/>
            <a:ext cx="9605639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introspection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tried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persuade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3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24F399-B94F-446E-91CD-5374E748C6FD}"/>
              </a:ext>
            </a:extLst>
          </p:cNvPr>
          <p:cNvSpPr/>
          <p:nvPr/>
        </p:nvSpPr>
        <p:spPr>
          <a:xfrm>
            <a:off x="1207364" y="816746"/>
            <a:ext cx="10085032" cy="426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3200" b="1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3200" b="1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3200" b="1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ru-RU" sz="3200" b="1" i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one’s own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3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overcome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limitations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</a:t>
            </a:r>
            <a:r>
              <a:rPr lang="ru-RU" sz="3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ru-RU" sz="3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0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A3EC0B-0252-47B7-A5EA-0D44AA56396E}"/>
              </a:ext>
            </a:extLst>
          </p:cNvPr>
          <p:cNvSpPr/>
          <p:nvPr/>
        </p:nvSpPr>
        <p:spPr>
          <a:xfrm>
            <a:off x="1207363" y="665826"/>
            <a:ext cx="9729926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Influence as a Means of Meeting One’s Own Needs.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satisfy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unconsciously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breathing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breathing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noble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dictated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goals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hidden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postpones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allegedly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33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EEAF1C-4F54-4C17-8FA0-7524D159010F}"/>
              </a:ext>
            </a:extLst>
          </p:cNvPr>
          <p:cNvSpPr/>
          <p:nvPr/>
        </p:nvSpPr>
        <p:spPr>
          <a:xfrm>
            <a:off x="1074198" y="772357"/>
            <a:ext cx="9996256" cy="362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apparently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instilling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defuse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aggressive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regardless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premeditation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unconscious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125E44-C0D2-4555-862A-52929156A19F}"/>
              </a:ext>
            </a:extLst>
          </p:cNvPr>
          <p:cNvSpPr/>
          <p:nvPr/>
        </p:nvSpPr>
        <p:spPr>
          <a:xfrm>
            <a:off x="1074198" y="574693"/>
            <a:ext cx="10156054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convinced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persuading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inspiring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invok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Alfred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Adler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“...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throughout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inferior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inadequacy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inferiority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immaturity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uncertainty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raised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painful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betrays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throughout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Adler).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failure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Adler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unbearable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93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ED96C5-35C1-4D5E-B060-DCC01881A568}"/>
              </a:ext>
            </a:extLst>
          </p:cNvPr>
          <p:cNvSpPr/>
          <p:nvPr/>
        </p:nvSpPr>
        <p:spPr>
          <a:xfrm>
            <a:off x="1074198" y="871056"/>
            <a:ext cx="10218198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struggle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one’s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worth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possibility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(Dreikurs R., 1947).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Initially, R. Dreikurs described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targets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talked about children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attempts to influence their parents but this influence occurred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immature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aggressive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unacceptable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adults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adults themselves,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validation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worth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revenge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acceptable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putting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forward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disagree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Coaction can meet the need for revenge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08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132BA9-58D2-4703-A5E9-18B9F256F092}"/>
              </a:ext>
            </a:extLst>
          </p:cNvPr>
          <p:cNvSpPr/>
          <p:nvPr/>
        </p:nvSpPr>
        <p:spPr>
          <a:xfrm>
            <a:off x="1198485" y="781235"/>
            <a:ext cx="9987379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identity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concentrate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abstract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assertion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worth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rather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unintended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39DB15A-2E47-425E-9240-19A76BD1D046}"/>
              </a:ext>
            </a:extLst>
          </p:cNvPr>
          <p:cNvSpPr/>
          <p:nvPr/>
        </p:nvSpPr>
        <p:spPr>
          <a:xfrm>
            <a:off x="1115627" y="772358"/>
            <a:ext cx="9960745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Influence as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overcoming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</a:t>
            </a:r>
            <a:r>
              <a:rPr lang="en-US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limitations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US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</a:t>
            </a:r>
            <a:r>
              <a:rPr lang="ru-RU" sz="2400" b="1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ru-RU" sz="2400" b="1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overcoming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space-time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limitations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gaze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humbles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laughter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enthusiasm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contagious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charismatic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00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A98E97-E7F7-46ED-9C2A-E5AA4D36E2C6}"/>
              </a:ext>
            </a:extLst>
          </p:cNvPr>
          <p:cNvSpPr/>
          <p:nvPr/>
        </p:nvSpPr>
        <p:spPr>
          <a:xfrm>
            <a:off x="1556552" y="878518"/>
            <a:ext cx="9638190" cy="4342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heavy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deprive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plunge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viscous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boredom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unsteady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quagmire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anxiety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unintended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spreads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spread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glow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radiance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intentional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 out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unintentional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somehow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its goals, the second one – only the reason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37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7B411E-1CDB-481E-A1A1-CF72F5B3F64B}"/>
              </a:ext>
            </a:extLst>
          </p:cNvPr>
          <p:cNvSpPr/>
          <p:nvPr/>
        </p:nvSpPr>
        <p:spPr>
          <a:xfrm>
            <a:off x="674703" y="1463783"/>
            <a:ext cx="10884023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Types of influence and resisting the influence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Dotsenko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Y.L.,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Jones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Y.Y.,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Steiner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S.M.) Y.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Sidorenko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mixed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controversial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Psychologically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destroy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unmistakable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6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A84413-CBF6-450F-A26C-C792D53734F7}"/>
              </a:ext>
            </a:extLst>
          </p:cNvPr>
          <p:cNvSpPr/>
          <p:nvPr/>
        </p:nvSpPr>
        <p:spPr>
          <a:xfrm>
            <a:off x="1429305" y="923279"/>
            <a:ext cx="9614516" cy="1655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i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to be studied: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i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notion of psychological influence and its goals </a:t>
            </a:r>
            <a:endParaRPr lang="ru-RU" sz="2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i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influence and resisting the influence </a:t>
            </a:r>
            <a:endParaRPr lang="ru-RU" sz="2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Fundamental psychological principles of influence </a:t>
            </a:r>
            <a:endParaRPr lang="ru-RU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2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ABEDFA-C252-4D56-9F1B-C0A7DC7C5CA9}"/>
              </a:ext>
            </a:extLst>
          </p:cNvPr>
          <p:cNvSpPr/>
          <p:nvPr/>
        </p:nvSpPr>
        <p:spPr>
          <a:xfrm>
            <a:off x="656948" y="574693"/>
            <a:ext cx="10369118" cy="586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manners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etiquette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nobility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synonymous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civilized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personality-oriented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succumb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incorrect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succumb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Russian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immaturity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yielded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succumb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61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5CE04C-B2EC-490C-8713-47E12879AECC}"/>
              </a:ext>
            </a:extLst>
          </p:cNvPr>
          <p:cNvSpPr/>
          <p:nvPr/>
        </p:nvSpPr>
        <p:spPr>
          <a:xfrm>
            <a:off x="1012054" y="871056"/>
            <a:ext cx="10058400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flexibility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succumb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Western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yield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predominance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momentary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Ultimately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self-affirmation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inflexibility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legitimate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undoubtedly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inflict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02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7E490C-DD2A-4D50-93D9-08C9F26D8E01}"/>
              </a:ext>
            </a:extLst>
          </p:cNvPr>
          <p:cNvSpPr/>
          <p:nvPr/>
        </p:nvSpPr>
        <p:spPr>
          <a:xfrm>
            <a:off x="1029810" y="843379"/>
            <a:ext cx="10209320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Self-promotion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announcement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79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211A2E-790C-46E9-A3F0-A82700299A50}"/>
              </a:ext>
            </a:extLst>
          </p:cNvPr>
          <p:cNvSpPr/>
          <p:nvPr/>
        </p:nvSpPr>
        <p:spPr>
          <a:xfrm>
            <a:off x="1154097" y="798990"/>
            <a:ext cx="10022889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non-constructive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dismissive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aggressive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condemnation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ridicule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inducement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37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12B538-5F7C-4658-BB7E-1B1DCFABA7E5}"/>
              </a:ext>
            </a:extLst>
          </p:cNvPr>
          <p:cNvSpPr/>
          <p:nvPr/>
        </p:nvSpPr>
        <p:spPr>
          <a:xfrm>
            <a:off x="772357" y="630990"/>
            <a:ext cx="10058400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Mixed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controversial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influence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unequivocally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Controversial</a:t>
            </a:r>
            <a:r>
              <a:rPr lang="ru-RU" sz="2400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400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i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u="sng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Infusion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deliberate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unreasoned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predisposition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adopt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transmitted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assimilated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7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A8A213-D3BD-4EC4-9374-097E22E3B802}"/>
              </a:ext>
            </a:extLst>
          </p:cNvPr>
          <p:cNvSpPr/>
          <p:nvPr/>
        </p:nvSpPr>
        <p:spPr>
          <a:xfrm>
            <a:off x="1242874" y="426512"/>
            <a:ext cx="10005134" cy="586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Awakening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impulse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involuntarily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manifested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arbitrarily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copying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Formation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benevolence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involuntary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judgments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Russian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destructive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somebody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justified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unconsciously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emanates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8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B394A3-7F13-44A2-BF6C-0BA7A3D06650}"/>
              </a:ext>
            </a:extLst>
          </p:cNvPr>
          <p:cNvSpPr/>
          <p:nvPr/>
        </p:nvSpPr>
        <p:spPr>
          <a:xfrm>
            <a:off x="1207363" y="790113"/>
            <a:ext cx="10413507" cy="362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Fundamental psychological principles of influence 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outlined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bestseller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underlie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levers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instruments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"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ru-RU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”).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1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CAE1F5-3D9B-4AAA-B295-5E3465D54029}"/>
              </a:ext>
            </a:extLst>
          </p:cNvPr>
          <p:cNvSpPr/>
          <p:nvPr/>
        </p:nvSpPr>
        <p:spPr>
          <a:xfrm>
            <a:off x="1047565" y="722875"/>
            <a:ext cx="10093911" cy="550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​​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well-known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blondes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fools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famous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so-called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buzz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(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stimulus-response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belongs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tension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uncertainty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distraction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fatigue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obeying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conformism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everybody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"). 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89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2F2344-89E8-40EF-B5F0-3B769880A3B7}"/>
              </a:ext>
            </a:extLst>
          </p:cNvPr>
          <p:cNvSpPr/>
          <p:nvPr/>
        </p:nvSpPr>
        <p:spPr>
          <a:xfrm>
            <a:off x="1127463" y="736847"/>
            <a:ext cx="10031767" cy="441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concentrate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autopilot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inclination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imperceptibly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yield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”?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22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02B3D4-06C0-444E-BF7D-B9DA897CD160}"/>
              </a:ext>
            </a:extLst>
          </p:cNvPr>
          <p:cNvSpPr/>
          <p:nvPr/>
        </p:nvSpPr>
        <p:spPr>
          <a:xfrm>
            <a:off x="1003177" y="722875"/>
            <a:ext cx="10209320" cy="550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consistency</a:t>
            </a:r>
            <a:r>
              <a:rPr lang="ru-RU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unreliable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capricious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unreasonable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unfaithful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Nobody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reputation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comfortable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pleasant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reputation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Besides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anxiety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unnecessary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satisfaction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wishes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dividends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3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86D70B-3353-48A0-8E1C-5EC5C7FF0BBF}"/>
              </a:ext>
            </a:extLst>
          </p:cNvPr>
          <p:cNvSpPr/>
          <p:nvPr/>
        </p:nvSpPr>
        <p:spPr>
          <a:xfrm>
            <a:off x="1012054" y="852256"/>
            <a:ext cx="101294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2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notion of psychological impact and its goals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 influence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feelings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thoughts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exclusively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 can be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verbal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paralinguistic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non-verbal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means that psychological means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verbal signals +paralinguistic signals +non-verbal signals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2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Verbal</a:t>
            </a:r>
            <a:r>
              <a:rPr lang="ru-RU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signals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above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expressions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correctness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speech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incorrectness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Paralinguistic signals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</a:t>
            </a:r>
            <a:r>
              <a:rPr lang="en-US" sz="2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pronunciation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speech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sounds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Non-verbal signals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 the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mutual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arrangement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interlocutors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postures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gestures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expressions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appearance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touching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smells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837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0089A77-131D-4076-A4C5-938ABB1ED87F}"/>
              </a:ext>
            </a:extLst>
          </p:cNvPr>
          <p:cNvSpPr/>
          <p:nvPr/>
        </p:nvSpPr>
        <p:spPr>
          <a:xfrm>
            <a:off x="1216241" y="871056"/>
            <a:ext cx="10040644" cy="513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assumed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sequence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Patterns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borrow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neighbor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borrower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formalized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borrower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lender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rescue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rubbish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?.. "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59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2C2100-71D3-4A2C-8038-C63283E84BE6}"/>
              </a:ext>
            </a:extLst>
          </p:cNvPr>
          <p:cNvSpPr/>
          <p:nvPr/>
        </p:nvSpPr>
        <p:spPr>
          <a:xfrm>
            <a:off x="1260629" y="807868"/>
            <a:ext cx="9871969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acquittances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signatures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forgotten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denied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adherence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91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668A9B-6EAB-4D34-9839-C3169E466276}"/>
              </a:ext>
            </a:extLst>
          </p:cNvPr>
          <p:cNvSpPr/>
          <p:nvPr/>
        </p:nvSpPr>
        <p:spPr>
          <a:xfrm>
            <a:off x="1305017" y="674703"/>
            <a:ext cx="9650027" cy="4216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applied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advertising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contests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(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speech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aphorism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couplet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slogan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prize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!".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contests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endorse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writing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hymn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admiration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Besides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committing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subconscious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justifying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choice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choice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")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publicly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88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5E4333-A1E8-4FDB-8977-303D34328F71}"/>
              </a:ext>
            </a:extLst>
          </p:cNvPr>
          <p:cNvSpPr/>
          <p:nvPr/>
        </p:nvSpPr>
        <p:spPr>
          <a:xfrm>
            <a:off x="1278384" y="852256"/>
            <a:ext cx="9152878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Charitable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trivial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interview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concessions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wallets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merchant's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entail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purchases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00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FC93CCF-7E23-41E2-9642-06CDADE19FB6}"/>
              </a:ext>
            </a:extLst>
          </p:cNvPr>
          <p:cNvSpPr/>
          <p:nvPr/>
        </p:nvSpPr>
        <p:spPr>
          <a:xfrm>
            <a:off x="1296140" y="230819"/>
            <a:ext cx="9898602" cy="6325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foot-in-the-door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effectiveness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1966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Jonathan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Freedman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Scott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Fraser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published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imagination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California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door-to-door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ridiculous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billboards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posters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lawns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​​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photograph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beautiful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entirely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hidden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sloppy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"DRIVE CAREFULLY."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understandably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rejected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majority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17%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residents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favorably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(76%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yards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astonishing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townspeople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earlier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three-square-inch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courtyard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"BE A DISCIPLINED DRIVER."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trifling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strongest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naively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couple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inclined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45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51F945-1E51-4A68-ADBE-D3CDA6854A1D}"/>
              </a:ext>
            </a:extLst>
          </p:cNvPr>
          <p:cNvSpPr/>
          <p:nvPr/>
        </p:nvSpPr>
        <p:spPr>
          <a:xfrm>
            <a:off x="1260629" y="674703"/>
            <a:ext cx="9942990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slightly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California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cleanliness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hygiene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Friedman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Fraser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permission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"DRIVE CAREFULLY"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surprise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homeowners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earlier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cleanliness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Friedman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Fraser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puzzled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suddenly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cleanliness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0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EF56EE-A67F-4D97-A8C9-0E680FE62737}"/>
              </a:ext>
            </a:extLst>
          </p:cNvPr>
          <p:cNvSpPr/>
          <p:nvPr/>
        </p:nvSpPr>
        <p:spPr>
          <a:xfrm>
            <a:off x="1145219" y="736847"/>
            <a:ext cx="10022890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citizens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“DRIVE CAREFULLY”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plots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self-image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disciplined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restaurant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85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323B4B-CB7F-4875-A8D0-EA4F66304C85}"/>
              </a:ext>
            </a:extLst>
          </p:cNvPr>
          <p:cNvSpPr/>
          <p:nvPr/>
        </p:nvSpPr>
        <p:spPr>
          <a:xfrm>
            <a:off x="1251751" y="683581"/>
            <a:ext cx="10244832" cy="4627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percentage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30%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10%.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R.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Chaldini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colleagues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Cachoppo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Bassett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Ohio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24%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704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18DA03-67B0-4559-9C32-D8384AA9EE45}"/>
              </a:ext>
            </a:extLst>
          </p:cNvPr>
          <p:cNvSpPr/>
          <p:nvPr/>
        </p:nvSpPr>
        <p:spPr>
          <a:xfrm>
            <a:off x="1109709" y="722875"/>
            <a:ext cx="10049521" cy="513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[“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unexpected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abrupt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baseball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dangerous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- 56%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Moreover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95%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low-ball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promised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commitments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perceptions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citizens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servants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6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37C044-7B8B-4632-951A-FBC6ED8C548A}"/>
              </a:ext>
            </a:extLst>
          </p:cNvPr>
          <p:cNvSpPr/>
          <p:nvPr/>
        </p:nvSpPr>
        <p:spPr>
          <a:xfrm>
            <a:off x="1100831" y="834501"/>
            <a:ext cx="10085033" cy="5745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ungrateful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consciousness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courtesy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gift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birthday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tribute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guarantees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reward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rendered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adheres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investment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unnecessary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gift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nevertheless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</a:t>
            </a:r>
            <a:endParaRPr lang="ru-RU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0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C2F0E3-E4AB-434F-8AA2-2860BF7C8FD3}"/>
              </a:ext>
            </a:extLst>
          </p:cNvPr>
          <p:cNvSpPr/>
          <p:nvPr/>
        </p:nvSpPr>
        <p:spPr>
          <a:xfrm>
            <a:off x="1180730" y="612845"/>
            <a:ext cx="100495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Non-psychological means of influence</a:t>
            </a:r>
            <a:r>
              <a:rPr lang="en-US" sz="2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References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possibility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sanctions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considered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threats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brought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threat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dismissal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beatings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dismissal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beatings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undoubtedly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can’t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themselves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sleeping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pill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fencer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knocked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rivals will be defeated in both cases. But will this be regarded as a victory over them? T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struggle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inadequate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essence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cases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Fearing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failure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fair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fight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opponent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resorts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external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nothing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either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fencing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Likewise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neutralize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a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external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methods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struggle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correspond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essence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235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E9C7C0-A1F6-4731-A43E-D8F7E25E7AC7}"/>
              </a:ext>
            </a:extLst>
          </p:cNvPr>
          <p:cNvSpPr/>
          <p:nvPr/>
        </p:nvSpPr>
        <p:spPr>
          <a:xfrm>
            <a:off x="1180729" y="781236"/>
            <a:ext cx="9969623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gratitude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feature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gratitude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taught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labels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connotation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beggar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ungrateful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unreliable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disappear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dislike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7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7DBB46-41A1-4158-AEAE-BA38FBAFD74F}"/>
              </a:ext>
            </a:extLst>
          </p:cNvPr>
          <p:cNvSpPr/>
          <p:nvPr/>
        </p:nvSpPr>
        <p:spPr>
          <a:xfrm>
            <a:off x="1154097" y="816746"/>
            <a:ext cx="10014012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courtesy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inconvenient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afraid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ungrateful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265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105459-6568-4A6E-B862-FDCFDB57C0D6}"/>
              </a:ext>
            </a:extLst>
          </p:cNvPr>
          <p:cNvSpPr/>
          <p:nvPr/>
        </p:nvSpPr>
        <p:spPr>
          <a:xfrm>
            <a:off x="1814003" y="899012"/>
            <a:ext cx="9398493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innocent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supermarkets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toothpick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uncomfortable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responsibility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gifts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620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40FE88-45D2-468E-AFC1-0FA50FA51D29}"/>
              </a:ext>
            </a:extLst>
          </p:cNvPr>
          <p:cNvSpPr/>
          <p:nvPr/>
        </p:nvSpPr>
        <p:spPr>
          <a:xfrm>
            <a:off x="1269507" y="825624"/>
            <a:ext cx="9854213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unexpectedly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trinket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magazine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brochure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gift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Krishna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70s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twentieth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century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brought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fantastic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sectarians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sacrifices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comfort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hope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reciprocal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nonprofit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recurring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likelihood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348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F4B0BB-3977-427D-B91E-CB798B207ED3}"/>
              </a:ext>
            </a:extLst>
          </p:cNvPr>
          <p:cNvSpPr/>
          <p:nvPr/>
        </p:nvSpPr>
        <p:spPr>
          <a:xfrm>
            <a:off x="1609818" y="961156"/>
            <a:ext cx="9584924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concessions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merchant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451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4F5796-AD37-4F03-93ED-BB1B5AF2D7E4}"/>
              </a:ext>
            </a:extLst>
          </p:cNvPr>
          <p:cNvSpPr/>
          <p:nvPr/>
        </p:nvSpPr>
        <p:spPr>
          <a:xfrm>
            <a:off x="1349406" y="745724"/>
            <a:ext cx="9774314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concessions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provoke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inconvenient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neighboring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tickets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funeral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)? 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unlikely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offended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inconvenient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arrogance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48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43C93B-02E0-4911-ABB6-A41515E931FF}"/>
              </a:ext>
            </a:extLst>
          </p:cNvPr>
          <p:cNvSpPr/>
          <p:nvPr/>
        </p:nvSpPr>
        <p:spPr>
          <a:xfrm>
            <a:off x="1331650" y="834501"/>
            <a:ext cx="9747682" cy="322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entitled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tickets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.? .."),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concessions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provoked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675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868B9C-4879-4C21-B763-20EFA00967E2}"/>
              </a:ext>
            </a:extLst>
          </p:cNvPr>
          <p:cNvSpPr/>
          <p:nvPr/>
        </p:nvSpPr>
        <p:spPr>
          <a:xfrm>
            <a:off x="1331650" y="852256"/>
            <a:ext cx="9738804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overwhelming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imitators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5%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self-starters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prefer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bestseller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justified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speculators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766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EE3C96-E671-4EFB-B12F-B60945DCD2C7}"/>
              </a:ext>
            </a:extLst>
          </p:cNvPr>
          <p:cNvSpPr/>
          <p:nvPr/>
        </p:nvSpPr>
        <p:spPr>
          <a:xfrm>
            <a:off x="1154097" y="887767"/>
            <a:ext cx="9996256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ancient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animals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cliff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animals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ahead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animals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beggars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supposedly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urging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amazingly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626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C40D03-73EA-47A7-9D24-8A53533AA6F5}"/>
              </a:ext>
            </a:extLst>
          </p:cNvPr>
          <p:cNvSpPr/>
          <p:nvPr/>
        </p:nvSpPr>
        <p:spPr>
          <a:xfrm>
            <a:off x="994299" y="861134"/>
            <a:ext cx="10102788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homebuyers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apartment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apartments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micro-district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,!"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undesirable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stupidity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Politicians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endlessly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electorate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3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5CA6E3-F606-410B-8AB3-759D60FFFF4D}"/>
              </a:ext>
            </a:extLst>
          </p:cNvPr>
          <p:cNvSpPr/>
          <p:nvPr/>
        </p:nvSpPr>
        <p:spPr>
          <a:xfrm>
            <a:off x="1189607" y="574693"/>
            <a:ext cx="10014011" cy="586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brought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mixed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CEO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hardly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conviction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outlook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gestures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effectiveness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rewards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prospects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taught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subtleties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reliable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tricks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$ 50 (100,200 ... 1000)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markup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premium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persuasion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93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E01312-1868-41FA-881D-608904AE88F1}"/>
              </a:ext>
            </a:extLst>
          </p:cNvPr>
          <p:cNvSpPr/>
          <p:nvPr/>
        </p:nvSpPr>
        <p:spPr>
          <a:xfrm>
            <a:off x="1003177" y="745724"/>
            <a:ext cx="10147176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subscribers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subscribe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website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 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taped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laughs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clapper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applaud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violently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Bravo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1820.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675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E0EBF5-3576-4DBF-B499-C6BAC818063B}"/>
              </a:ext>
            </a:extLst>
          </p:cNvPr>
          <p:cNvSpPr/>
          <p:nvPr/>
        </p:nvSpPr>
        <p:spPr>
          <a:xfrm>
            <a:off x="1198485" y="807868"/>
            <a:ext cx="9960746" cy="328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Children’s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psychiatrists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relieve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movements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speeches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crowd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TV.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123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E2C1F2-4179-4491-AE95-CD8F46D84A3A}"/>
              </a:ext>
            </a:extLst>
          </p:cNvPr>
          <p:cNvSpPr/>
          <p:nvPr/>
        </p:nvSpPr>
        <p:spPr>
          <a:xfrm>
            <a:off x="1038687" y="878889"/>
            <a:ext cx="10173810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ambiguous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sense of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incomprehensible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gadget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irreparable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suddenly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crowd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confident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5641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093442-EBFF-4847-89E0-742BCEE98FA8}"/>
              </a:ext>
            </a:extLst>
          </p:cNvPr>
          <p:cNvSpPr/>
          <p:nvPr/>
        </p:nvSpPr>
        <p:spPr>
          <a:xfrm>
            <a:off x="1091953" y="754603"/>
            <a:ext cx="10049523" cy="4805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auctoritas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unconditional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obedience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childhood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instilled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century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century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insubordination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abnormal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punishable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subconscious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443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7986BFD-8192-41B6-8C0E-D42CE62A363A}"/>
              </a:ext>
            </a:extLst>
          </p:cNvPr>
          <p:cNvSpPr/>
          <p:nvPr/>
        </p:nvSpPr>
        <p:spPr>
          <a:xfrm>
            <a:off x="1047565" y="816746"/>
            <a:ext cx="10147177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obedience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atmosphere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surrounds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ativeness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Authoritativeness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symbols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subconscious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accustomed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symbols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symbols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titles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clothing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demeanor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tireless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manifestations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heroism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064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498CF8-F89E-4486-887B-6C8C0F782B94}"/>
              </a:ext>
            </a:extLst>
          </p:cNvPr>
          <p:cNvSpPr/>
          <p:nvPr/>
        </p:nvSpPr>
        <p:spPr>
          <a:xfrm>
            <a:off x="1180729" y="807868"/>
            <a:ext cx="9934113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tangible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counterfeited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fraudsters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dressing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inspectors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bandits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elegant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fashionable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attributes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prestigious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bodyguards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jewelry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letterheads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photographs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depicted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cufflinks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583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4ACDA9-6C2F-42DD-9123-15329A1E583E}"/>
              </a:ext>
            </a:extLst>
          </p:cNvPr>
          <p:cNvSpPr/>
          <p:nvPr/>
        </p:nvSpPr>
        <p:spPr>
          <a:xfrm>
            <a:off x="1100831" y="719091"/>
            <a:ext cx="10014012" cy="6130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demeanor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traffic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inspectors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demeanor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Well-known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lawyers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enjoy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indisputable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well-deserved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honored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manner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accomplished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celebrity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deserve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806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9D10A8-4286-4448-8DDD-9F2241705945}"/>
              </a:ext>
            </a:extLst>
          </p:cNvPr>
          <p:cNvSpPr/>
          <p:nvPr/>
        </p:nvSpPr>
        <p:spPr>
          <a:xfrm>
            <a:off x="1020932" y="461639"/>
            <a:ext cx="10111666" cy="5996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prestige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numerous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thoughtless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grave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medicine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strongest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Errors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rectal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straight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intestine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drops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hurry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mysterious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encrypted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wrote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abbreviated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literally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duty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(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rude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prescribed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amount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drops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patient's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anus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didn’t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prescribed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"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Undoubtedly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,"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occasion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"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absurd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neither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correctness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prescription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"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815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3EF8F9-DEAC-4A4E-85AE-3CC107046F3D}"/>
              </a:ext>
            </a:extLst>
          </p:cNvPr>
          <p:cNvSpPr/>
          <p:nvPr/>
        </p:nvSpPr>
        <p:spPr>
          <a:xfrm>
            <a:off x="1020932" y="701336"/>
            <a:ext cx="10076156" cy="5337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tragic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carried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thoughtless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began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surgical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pediatric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psychiatric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inject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milligrams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Needless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violates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itself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prescribed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excessive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annotation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packaging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milligrams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prescribed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Fourthly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spoken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Nevertheless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95%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prescribed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stopped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imperceptibly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told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980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6F0C97C-A01B-4FC7-909B-C5CC038A03E1}"/>
              </a:ext>
            </a:extLst>
          </p:cNvPr>
          <p:cNvSpPr/>
          <p:nvPr/>
        </p:nvSpPr>
        <p:spPr>
          <a:xfrm>
            <a:off x="1136342" y="719091"/>
            <a:ext cx="10005134" cy="5745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persuasion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noticeable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professionalism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surprising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bearer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uncritically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perceived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uninitiated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themselves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cited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stereotype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Ministry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smoking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teenager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 through to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teenager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smoke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promotes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lifestyle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pregnant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woman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smoking</a:t>
            </a:r>
            <a:r>
              <a:rPr lang="ru-RU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BA0EC8-96F3-4D29-91C6-D7F70374E5EC}"/>
              </a:ext>
            </a:extLst>
          </p:cNvPr>
          <p:cNvSpPr/>
          <p:nvPr/>
        </p:nvSpPr>
        <p:spPr>
          <a:xfrm>
            <a:off x="1287261" y="825623"/>
            <a:ext cx="9818703" cy="4612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affecting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exclusively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granting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Resisting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else's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resistance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attempt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unknown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703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9A9BF2-3ECB-4381-871A-546A3829D626}"/>
              </a:ext>
            </a:extLst>
          </p:cNvPr>
          <p:cNvSpPr/>
          <p:nvPr/>
        </p:nvSpPr>
        <p:spPr>
          <a:xfrm>
            <a:off x="1083076" y="896645"/>
            <a:ext cx="10102788" cy="322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pseudo-authorities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?";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questions 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Besides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tactfully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inquiries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178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862001-056C-4364-925C-7C26D0674B63}"/>
              </a:ext>
            </a:extLst>
          </p:cNvPr>
          <p:cNvSpPr/>
          <p:nvPr/>
        </p:nvSpPr>
        <p:spPr>
          <a:xfrm>
            <a:off x="1083075" y="816746"/>
            <a:ext cx="10067277" cy="466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benevolence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giftedness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kind-heartedness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intelligence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804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6AE097-605D-4863-8B7C-CCDC7F014EF2}"/>
              </a:ext>
            </a:extLst>
          </p:cNvPr>
          <p:cNvSpPr/>
          <p:nvPr/>
        </p:nvSpPr>
        <p:spPr>
          <a:xfrm>
            <a:off x="1136341" y="772357"/>
            <a:ext cx="10076155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overshadows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photographs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ranked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candidates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harmoniously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2.5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unattractive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700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2A03E9-32AE-4F23-B241-33DC85471AF0}"/>
              </a:ext>
            </a:extLst>
          </p:cNvPr>
          <p:cNvSpPr/>
          <p:nvPr/>
        </p:nvSpPr>
        <p:spPr>
          <a:xfrm>
            <a:off x="914400" y="630314"/>
            <a:ext cx="10227076" cy="5991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misconduct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shortcomings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colleagues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indisputable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fraudsters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women-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fraudsters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beautiful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similarity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underestimated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subconscious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ourselves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easier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hairstyle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cigarettes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hobby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967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8221A3-384E-4614-AB82-DDFC7F3C544A}"/>
              </a:ext>
            </a:extLst>
          </p:cNvPr>
          <p:cNvSpPr/>
          <p:nvPr/>
        </p:nvSpPr>
        <p:spPr>
          <a:xfrm>
            <a:off x="1109709" y="736848"/>
            <a:ext cx="10173809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automatism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emphasize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lifestyles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agencies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interlocutor's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dreams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surprise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several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25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0A0976-682C-4212-AFC8-B1250FE07FA3}"/>
              </a:ext>
            </a:extLst>
          </p:cNvPr>
          <p:cNvSpPr/>
          <p:nvPr/>
        </p:nvSpPr>
        <p:spPr>
          <a:xfrm>
            <a:off x="1047565" y="871056"/>
            <a:ext cx="10262586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Praise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accommodating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invariably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sympathy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satisfies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Mankind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millennia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intelligence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blatant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hypocritical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exaggeration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weapon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beautiful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...".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797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F6417D-5307-49E9-85CB-7C349FB8CF36}"/>
              </a:ext>
            </a:extLst>
          </p:cNvPr>
          <p:cNvSpPr/>
          <p:nvPr/>
        </p:nvSpPr>
        <p:spPr>
          <a:xfrm>
            <a:off x="1476651" y="864824"/>
            <a:ext cx="9522781" cy="2363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intimacy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ultimately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amazing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tell the world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succumbs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defenseless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praise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675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583350-A4DC-4230-A03E-2A6A79F77ED0}"/>
              </a:ext>
            </a:extLst>
          </p:cNvPr>
          <p:cNvSpPr/>
          <p:nvPr/>
        </p:nvSpPr>
        <p:spPr>
          <a:xfrm>
            <a:off x="1136342" y="825624"/>
            <a:ext cx="10040644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flattery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foundations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recognized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conjunction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preliminary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empathy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anti-compliment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!”).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665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E7B662-3A4C-409F-BE7C-E1A60AB44379}"/>
              </a:ext>
            </a:extLst>
          </p:cNvPr>
          <p:cNvSpPr/>
          <p:nvPr/>
        </p:nvSpPr>
        <p:spPr>
          <a:xfrm>
            <a:off x="1109709" y="648070"/>
            <a:ext cx="9996256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”; “I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”;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everybody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”;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acquaintance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fulfill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wishes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acquaintance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mentioning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acquaintance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brick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outside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735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901EDA-1E67-4D9E-8729-F74148E786F1}"/>
              </a:ext>
            </a:extLst>
          </p:cNvPr>
          <p:cNvSpPr/>
          <p:nvPr/>
        </p:nvSpPr>
        <p:spPr>
          <a:xfrm>
            <a:off x="1251751" y="754602"/>
            <a:ext cx="9907480" cy="441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machine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burst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footage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military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chronicles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terrorist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tangerines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reminds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manufacturers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unpleasant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announcement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shampoo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spark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0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791C7B-0595-4618-BEA2-1617591F75E4}"/>
              </a:ext>
            </a:extLst>
          </p:cNvPr>
          <p:cNvSpPr/>
          <p:nvPr/>
        </p:nvSpPr>
        <p:spPr>
          <a:xfrm>
            <a:off x="1109709" y="807868"/>
            <a:ext cx="100672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addressee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attempt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initiative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attempts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begins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series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initiator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constant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interpersonal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cases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initiator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addressee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announced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advance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hidden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Latent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mutual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announced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disguised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goals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190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EC8C79-7311-49EF-99F4-7D99371FBF26}"/>
              </a:ext>
            </a:extLst>
          </p:cNvPr>
          <p:cNvSpPr/>
          <p:nvPr/>
        </p:nvSpPr>
        <p:spPr>
          <a:xfrm>
            <a:off x="1100831" y="754602"/>
            <a:ext cx="9960746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Beautiful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fashion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artists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associatively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advertisers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popularity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covering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one-time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filming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TV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fictitious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marriages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ancient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interstate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negotiations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held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delicious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evoke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018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75E05E-4EC1-427E-AB9C-D6B8DF1274C9}"/>
              </a:ext>
            </a:extLst>
          </p:cNvPr>
          <p:cNvSpPr/>
          <p:nvPr/>
        </p:nvSpPr>
        <p:spPr>
          <a:xfrm>
            <a:off x="1251751" y="701337"/>
            <a:ext cx="9854214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derived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Mechanism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shortest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436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CFC2F8-6A83-4BB7-9588-F8722E36CD22}"/>
              </a:ext>
            </a:extLst>
          </p:cNvPr>
          <p:cNvSpPr/>
          <p:nvPr/>
        </p:nvSpPr>
        <p:spPr>
          <a:xfrm>
            <a:off x="1074197" y="932155"/>
            <a:ext cx="10085033" cy="559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imbued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attractiveness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explained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appreciate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accessible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eyes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excites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emotions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hinders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rational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powerful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decision-making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235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CF7AF4-CE8A-4FF5-A955-A1ED717C7013}"/>
              </a:ext>
            </a:extLst>
          </p:cNvPr>
          <p:cNvSpPr/>
          <p:nvPr/>
        </p:nvSpPr>
        <p:spPr>
          <a:xfrm>
            <a:off x="1100831" y="798990"/>
            <a:ext cx="10049522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running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vegetables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collector's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prohibitions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invariably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prohibited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censorship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automatically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anecdotes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dangerous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544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A9380A-3616-47AA-98DC-7D5DA453798F}"/>
              </a:ext>
            </a:extLst>
          </p:cNvPr>
          <p:cNvSpPr/>
          <p:nvPr/>
        </p:nvSpPr>
        <p:spPr>
          <a:xfrm>
            <a:off x="1127464" y="727970"/>
            <a:ext cx="10058400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Principle of contrast</a:t>
            </a:r>
            <a:r>
              <a:rPr lang="en-US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widely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salespeople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menswear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accessories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accessories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cufflinks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seems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crossed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tags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extremely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overpriced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acceptable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prices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discounted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prohibitively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expensive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1297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9C763A-9B67-4483-9834-3E88EC30FEFD}"/>
              </a:ext>
            </a:extLst>
          </p:cNvPr>
          <p:cNvSpPr/>
          <p:nvPr/>
        </p:nvSpPr>
        <p:spPr>
          <a:xfrm>
            <a:off x="763479" y="825624"/>
            <a:ext cx="10564427" cy="5443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Cialdini's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“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discovery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Cialdini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unexpected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himself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skillfully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college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careless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inattentive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everything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won't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okay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fracture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jumped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caught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shortly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arrival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245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8A5F66-429A-41D2-B6F2-787AAE16A96E}"/>
              </a:ext>
            </a:extLst>
          </p:cNvPr>
          <p:cNvSpPr/>
          <p:nvPr/>
        </p:nvSpPr>
        <p:spPr>
          <a:xfrm>
            <a:off x="1109709" y="745723"/>
            <a:ext cx="10138299" cy="586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normally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headaches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Fortunately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hostel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jump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hostel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ambulance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nowhere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invite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basement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He's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wonderful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married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haven't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wedding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before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pregnancy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dream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becoming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grandfather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grandmother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surround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devotion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surrounded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marriage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minor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infection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premarital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blood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inadvertently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I'm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educated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kind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hardworking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48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18696A-106F-4592-A9A5-1F270C0C8B83}"/>
              </a:ext>
            </a:extLst>
          </p:cNvPr>
          <p:cNvSpPr/>
          <p:nvPr/>
        </p:nvSpPr>
        <p:spPr>
          <a:xfrm>
            <a:off x="1154097" y="719091"/>
            <a:ext cx="10040645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hostel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concussion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skull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fracture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pregnant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chemistry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look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grades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wisdom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condescension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daughter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breathed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relief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instead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scolding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poor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performance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although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ethical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resort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contrast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doubt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effectiveness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D1DA02-039A-4405-9F93-96A09D49A62E}"/>
              </a:ext>
            </a:extLst>
          </p:cNvPr>
          <p:cNvSpPr/>
          <p:nvPr/>
        </p:nvSpPr>
        <p:spPr>
          <a:xfrm>
            <a:off x="1189608" y="825624"/>
            <a:ext cx="9889724" cy="4342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600" b="1" i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Goals of influence</a:t>
            </a:r>
            <a:r>
              <a:rPr lang="en-US" sz="2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we trying to achieve by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something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talking him into some idea? 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candidate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hired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candidate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B? 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striving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instill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pursuing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7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5D221E-6FDE-4486-81FE-0059D76A76BD}"/>
              </a:ext>
            </a:extLst>
          </p:cNvPr>
          <p:cNvSpPr/>
          <p:nvPr/>
        </p:nvSpPr>
        <p:spPr>
          <a:xfrm>
            <a:off x="1225118" y="843379"/>
            <a:ext cx="9907480" cy="5626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traditional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well-known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everyday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"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endParaRPr lang="ru-RU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Indeed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influence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genuinely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en-US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people.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love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actively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energetically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masses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energetically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self-confident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decent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conviction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suggestion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inspiration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orders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whatever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</a:t>
            </a:r>
            <a:r>
              <a:rPr lang="ru-RU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9864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9324F9-990F-46C5-A7F6-4E6F03019C9E}"/>
</file>

<file path=customXml/itemProps2.xml><?xml version="1.0" encoding="utf-8"?>
<ds:datastoreItem xmlns:ds="http://schemas.openxmlformats.org/officeDocument/2006/customXml" ds:itemID="{36D62242-CD12-4DB4-B38F-9DF5E7FD4766}"/>
</file>

<file path=customXml/itemProps3.xml><?xml version="1.0" encoding="utf-8"?>
<ds:datastoreItem xmlns:ds="http://schemas.openxmlformats.org/officeDocument/2006/customXml" ds:itemID="{A8ECEB27-19CD-4C56-A92B-1C10810C8699}"/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408</TotalTime>
  <Words>11054</Words>
  <Application>Microsoft Office PowerPoint</Application>
  <PresentationFormat>Широкоэкранный</PresentationFormat>
  <Paragraphs>204</Paragraphs>
  <Slides>77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82" baseType="lpstr">
      <vt:lpstr>Arial</vt:lpstr>
      <vt:lpstr>Arial Black</vt:lpstr>
      <vt:lpstr>Symbol</vt:lpstr>
      <vt:lpstr>Tw Cen MT</vt:lpstr>
      <vt:lpstr>Капля</vt:lpstr>
      <vt:lpstr>Phenomenon of Psychological Influence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Phenomenon of Psychological Influence </dc:title>
  <dc:creator>111</dc:creator>
  <cp:lastModifiedBy>111</cp:lastModifiedBy>
  <cp:revision>10</cp:revision>
  <dcterms:created xsi:type="dcterms:W3CDTF">2021-03-03T11:57:17Z</dcterms:created>
  <dcterms:modified xsi:type="dcterms:W3CDTF">2021-03-03T18:45:42Z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